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Anek Bangla Expanded Bold"/>
      <p:bold r:id="rId32"/>
    </p:embeddedFont>
    <p:embeddedFont>
      <p:font typeface="Pretendard ExtraBold"/>
      <p:bold r:id="rId33"/>
    </p:embeddedFont>
    <p:embeddedFont>
      <p:font typeface="Pretendard SemiBold"/>
      <p:bold r:id="rId34"/>
    </p:embeddedFont>
    <p:embeddedFont>
      <p:font typeface="Anek Bangla Expanded Medium"/>
      <p:bold r:id="rId35"/>
    </p:embeddedFont>
    <p:embeddedFont>
      <p:font typeface="Pretendard Light"/>
      <p:regular r:id="rId36"/>
    </p:embeddedFont>
    <p:embeddedFont>
      <p:font typeface="Pretendard Regular"/>
      <p:regular r:id="rId37"/>
    </p:embeddedFont>
    <p:embeddedFont>
      <p:font typeface="Anek Bangla Expanded SemiBold"/>
      <p:bold r:id="rId38"/>
    </p:embeddedFont>
    <p:embeddedFont>
      <p:font typeface="Pretendard Black"/>
      <p:bold r:id="rId39"/>
    </p:embeddedFont>
    <p:embeddedFont>
      <p:font typeface="Pretendard Bold"/>
      <p:bold r:id="rId40"/>
    </p:embeddedFont>
    <p:embeddedFont>
      <p:font typeface="Pretendard Medium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1.fntdata" Type="http://schemas.openxmlformats.org/officeDocument/2006/relationships/font"/><Relationship Id="rId33" Target="fonts/font2.fntdata" Type="http://schemas.openxmlformats.org/officeDocument/2006/relationships/font"/><Relationship Id="rId34" Target="fonts/font3.fntdata" Type="http://schemas.openxmlformats.org/officeDocument/2006/relationships/font"/><Relationship Id="rId35" Target="fonts/font4.fntdata" Type="http://schemas.openxmlformats.org/officeDocument/2006/relationships/font"/><Relationship Id="rId36" Target="fonts/font5.fntdata" Type="http://schemas.openxmlformats.org/officeDocument/2006/relationships/font"/><Relationship Id="rId37" Target="fonts/font6.fntdata" Type="http://schemas.openxmlformats.org/officeDocument/2006/relationships/font"/><Relationship Id="rId38" Target="fonts/font7.fntdata" Type="http://schemas.openxmlformats.org/officeDocument/2006/relationships/font"/><Relationship Id="rId39" Target="fonts/font8.fntdata" Type="http://schemas.openxmlformats.org/officeDocument/2006/relationships/font"/><Relationship Id="rId4" Target="theme/theme1.xml" Type="http://schemas.openxmlformats.org/officeDocument/2006/relationships/theme"/><Relationship Id="rId40" Target="fonts/font9.fntdata" Type="http://schemas.openxmlformats.org/officeDocument/2006/relationships/font"/><Relationship Id="rId41" Target="fonts/font1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43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45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46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48.pn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49.pn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50.pn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png" Type="http://schemas.openxmlformats.org/officeDocument/2006/relationships/image"/><Relationship Id="rId12" Target="../media/image59.png" Type="http://schemas.openxmlformats.org/officeDocument/2006/relationships/image"/><Relationship Id="rId13" Target="../media/image60.png" Type="http://schemas.openxmlformats.org/officeDocument/2006/relationships/image"/><Relationship Id="rId14" Target="../media/image61.png" Type="http://schemas.openxmlformats.org/officeDocument/2006/relationships/image"/><Relationship Id="rId15" Target="../media/image62.png" Type="http://schemas.openxmlformats.org/officeDocument/2006/relationships/image"/><Relationship Id="rId16" Target="../media/image63.png" Type="http://schemas.openxmlformats.org/officeDocument/2006/relationships/image"/><Relationship Id="rId17" Target="../media/image64.png" Type="http://schemas.openxmlformats.org/officeDocument/2006/relationships/image"/><Relationship Id="rId18" Target="../media/image65.png" Type="http://schemas.openxmlformats.org/officeDocument/2006/relationships/image"/><Relationship Id="rId19" Target="../media/image66.png" Type="http://schemas.openxmlformats.org/officeDocument/2006/relationships/image"/><Relationship Id="rId2" Target="../media/image1.png" Type="http://schemas.openxmlformats.org/officeDocument/2006/relationships/image"/><Relationship Id="rId20" Target="../media/image67.png" Type="http://schemas.openxmlformats.org/officeDocument/2006/relationships/image"/><Relationship Id="rId21" Target="../media/image68.png" Type="http://schemas.openxmlformats.org/officeDocument/2006/relationships/image"/><Relationship Id="rId22" Target="../media/image69.png" Type="http://schemas.openxmlformats.org/officeDocument/2006/relationships/image"/><Relationship Id="rId23" Target="../media/image70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7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75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80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15.png" Type="http://schemas.openxmlformats.org/officeDocument/2006/relationships/image"/><Relationship Id="rId5" Target="../media/image82.png" Type="http://schemas.openxmlformats.org/officeDocument/2006/relationships/image"/><Relationship Id="rId6" Target="../media/image8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15.png" Type="http://schemas.openxmlformats.org/officeDocument/2006/relationships/image"/><Relationship Id="rId5" Target="../media/image84.png" Type="http://schemas.openxmlformats.org/officeDocument/2006/relationships/image"/><Relationship Id="rId6" Target="../media/image8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8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8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32.png" Type="http://schemas.openxmlformats.org/officeDocument/2006/relationships/image"/><Relationship Id="rId5" Target="../media/image15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41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4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27000" y="7531100"/>
            <a:ext cx="18542000" cy="2997200"/>
          </a:xfrm>
          <a:prstGeom prst="rect">
            <a:avLst/>
          </a:prstGeom>
          <a:effectLst>
            <a:outerShdw dir="5400000" dist="230245" blurRad="0">
              <a:srgbClr val="D8D8D8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44300" y="3556000"/>
            <a:ext cx="3302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62700" y="3479800"/>
            <a:ext cx="330200" cy="27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7924800"/>
            <a:ext cx="16002000" cy="1295400"/>
          </a:xfrm>
          <a:prstGeom prst="rect">
            <a:avLst/>
          </a:prstGeom>
          <a:effectLst>
            <a:outerShdw dir="5400000" dist="119617" blurRad="0">
              <a:srgbClr val="D8D8D8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1257300"/>
            <a:ext cx="2286000" cy="622300"/>
          </a:xfrm>
          <a:prstGeom prst="rect">
            <a:avLst/>
          </a:prstGeom>
          <a:effectLst>
            <a:outerShdw dir="5400000" dist="71225" blurRad="0">
              <a:srgbClr val="D8D8D8">
                <a:alpha val="100000"/>
              </a:srgbClr>
            </a:outerShdw>
          </a:effectLst>
        </p:spPr>
      </p:pic>
      <p:sp>
        <p:nvSpPr>
          <p:cNvPr name="TextBox 9" id="9"/>
          <p:cNvSpPr txBox="true"/>
          <p:nvPr/>
        </p:nvSpPr>
        <p:spPr>
          <a:xfrm rot="0">
            <a:off x="1397000" y="1384300"/>
            <a:ext cx="1778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595959"/>
                </a:solidFill>
                <a:latin typeface="Anek Bangla Expanded Bold"/>
              </a:rPr>
              <a:t>2025.05.10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89300" y="5105400"/>
            <a:ext cx="117094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800" b="false" i="false" u="none" strike="noStrike" spc="100">
                <a:solidFill>
                  <a:srgbClr val="000000"/>
                </a:solidFill>
                <a:latin typeface="Pretendard ExtraBold"/>
              </a:rPr>
              <a:t>aka. </a:t>
            </a:r>
            <a:r>
              <a:rPr lang="ko-KR" sz="5800" b="false" i="false" u="none" strike="noStrike" spc="100">
                <a:solidFill>
                  <a:srgbClr val="000000"/>
                </a:solidFill>
                <a:ea typeface="Pretendard ExtraBold"/>
              </a:rPr>
              <a:t>반응</a:t>
            </a:r>
            <a:r>
              <a:rPr lang="en-US" sz="5800" b="false" i="false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false" i="false" u="none" strike="noStrike" spc="100">
                <a:solidFill>
                  <a:srgbClr val="000000"/>
                </a:solidFill>
                <a:ea typeface="Pretendard ExtraBold"/>
              </a:rPr>
              <a:t>분석형</a:t>
            </a:r>
            <a:r>
              <a:rPr lang="en-US" sz="5800" b="false" i="false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false" i="false" u="none" strike="noStrike" spc="100">
                <a:solidFill>
                  <a:srgbClr val="000000"/>
                </a:solidFill>
                <a:ea typeface="Pretendard ExtraBold"/>
              </a:rPr>
              <a:t>마케팅</a:t>
            </a:r>
            <a:r>
              <a:rPr lang="en-US" sz="5800" b="false" i="false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false" i="false" u="none" strike="noStrike" spc="100">
                <a:solidFill>
                  <a:srgbClr val="000000"/>
                </a:solidFill>
                <a:ea typeface="Pretendard ExtraBold"/>
              </a:rPr>
              <a:t>자동화</a:t>
            </a:r>
            <a:r>
              <a:rPr lang="en-US" sz="5800" b="false" i="false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false" i="false" u="none" strike="noStrike" spc="100">
                <a:solidFill>
                  <a:srgbClr val="000000"/>
                </a:solidFill>
                <a:ea typeface="Pretendard ExtraBold"/>
              </a:rPr>
              <a:t>플랫폼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2900" y="8242300"/>
            <a:ext cx="15049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Pretendard SemiBold"/>
              </a:rPr>
              <a:t>조선영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SemiBold"/>
              </a:rPr>
              <a:t>   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SemiBold"/>
              </a:rPr>
              <a:t>이찬웅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SemiBold"/>
              </a:rPr>
              <a:t>   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SemiBold"/>
              </a:rPr>
              <a:t>윤상현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SemiBold"/>
              </a:rPr>
              <a:t>   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SemiBold"/>
              </a:rPr>
              <a:t>유지선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33100" y="1384300"/>
            <a:ext cx="6311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-100">
                <a:solidFill>
                  <a:srgbClr val="595959"/>
                </a:solidFill>
                <a:latin typeface="Anek Bangla Expanded Medium"/>
              </a:rPr>
              <a:t>LG U+ WHY NOT SW CAMP 6</a:t>
            </a:r>
            <a:r>
              <a:rPr lang="ko-KR" sz="1700" b="false" i="false" u="none" strike="noStrike" spc="-100">
                <a:solidFill>
                  <a:srgbClr val="595959"/>
                </a:solidFill>
                <a:ea typeface="Anek Bangla Expanded Medium"/>
              </a:rPr>
              <a:t>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92900" y="3251200"/>
            <a:ext cx="4914900" cy="138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800" b="false" i="false" u="none" strike="noStrike">
                <a:solidFill>
                  <a:srgbClr val="000000"/>
                </a:solidFill>
                <a:ea typeface="Pretendard Light"/>
              </a:rPr>
              <a:t>돈쭐</a:t>
            </a:r>
            <a:r>
              <a:rPr lang="en-US" sz="7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Light"/>
              </a:rPr>
              <a:t>유발자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06100" y="3517900"/>
            <a:ext cx="6438900" cy="2057400"/>
          </a:xfrm>
          <a:prstGeom prst="rect">
            <a:avLst/>
          </a:prstGeom>
          <a:effectLst>
            <a:outerShdw dir="5400000" dist="126362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934700" y="3771900"/>
            <a:ext cx="266700" cy="21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75100" y="3771900"/>
            <a:ext cx="266700" cy="215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908300" y="1828800"/>
            <a:ext cx="90424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앱의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주요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로그인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화면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25500" y="1244600"/>
            <a:ext cx="2717800" cy="2590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163300" y="4127500"/>
            <a:ext cx="5626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사업자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등록증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인증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역할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20400" y="6070600"/>
            <a:ext cx="6210300" cy="262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트렌드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반응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맞춤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문구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카카오톡으로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간편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발송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인스타그램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제품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링크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248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52700" y="2946400"/>
            <a:ext cx="6794500" cy="6616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36200" y="3517900"/>
            <a:ext cx="6438900" cy="2057400"/>
          </a:xfrm>
          <a:prstGeom prst="rect">
            <a:avLst/>
          </a:prstGeom>
          <a:effectLst>
            <a:outerShdw dir="5400000" dist="126362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31500" y="3797300"/>
            <a:ext cx="266700" cy="21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913100" y="3886200"/>
            <a:ext cx="266700" cy="215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앱의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주요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핵심기능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1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25500" y="1244600"/>
            <a:ext cx="2717800" cy="2590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617200" y="3898900"/>
            <a:ext cx="56261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분석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서비스</a:t>
            </a:r>
          </a:p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성과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비교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제공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88600" y="5930900"/>
            <a:ext cx="6210300" cy="290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효과적인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제품과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고객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반응을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정밀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ex)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네이버에선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제품이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잘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팔리고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연령대가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많다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인스타에선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다른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제품이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잘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팔리고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연령대가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많다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06100" y="3517900"/>
            <a:ext cx="6438900" cy="2057400"/>
          </a:xfrm>
          <a:prstGeom prst="rect">
            <a:avLst/>
          </a:prstGeom>
          <a:effectLst>
            <a:outerShdw dir="5400000" dist="126362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934700" y="3771900"/>
            <a:ext cx="266700" cy="21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75100" y="3771900"/>
            <a:ext cx="266700" cy="215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앱의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주요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핵심기능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2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25500" y="1244600"/>
            <a:ext cx="2717800" cy="2590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163300" y="3898900"/>
            <a:ext cx="56261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데이터와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실시간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반응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분석으로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카카오톡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최적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홍보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문구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추천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20400" y="6070600"/>
            <a:ext cx="6210300" cy="262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트렌드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반응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맞춤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문구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카카오톡으로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간편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발송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인스타그램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제품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링크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248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753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17900" y="3149600"/>
            <a:ext cx="11264900" cy="6350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시스템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흐름도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로그인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화면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5500" y="1244600"/>
            <a:ext cx="2717800" cy="2590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9248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30400" y="3238500"/>
            <a:ext cx="14414500" cy="6045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시스템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흐름도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메인화면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5500" y="1244600"/>
            <a:ext cx="2717800" cy="2590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9248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5400" y="4152900"/>
            <a:ext cx="15849600" cy="3619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시스템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흐름도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고객관리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5500" y="1244600"/>
            <a:ext cx="2717800" cy="2590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9248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600200" y="279400"/>
            <a:ext cx="13957300" cy="1412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20800" y="5969000"/>
            <a:ext cx="116586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8000" b="false" i="false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기술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프로젝트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기술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8200" y="1231900"/>
            <a:ext cx="2730500" cy="2616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79900" y="3619500"/>
            <a:ext cx="28829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619500"/>
            <a:ext cx="2882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467600" y="3619500"/>
            <a:ext cx="28829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22400" y="6451600"/>
            <a:ext cx="54737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279900" y="5270500"/>
            <a:ext cx="28829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5270500"/>
            <a:ext cx="28829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67600" y="5270500"/>
            <a:ext cx="28829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597400" y="6464300"/>
            <a:ext cx="5461000" cy="25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143000" y="3708400"/>
            <a:ext cx="8382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800" b="false" i="false" u="none" strike="noStrike" spc="500">
                <a:solidFill>
                  <a:srgbClr val="000000"/>
                </a:solidFill>
                <a:latin typeface="Pretendard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3000" y="4381500"/>
            <a:ext cx="2933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2000" b="false" i="false" u="none" strike="noStrike" spc="100">
                <a:solidFill>
                  <a:srgbClr val="000000"/>
                </a:solidFill>
                <a:latin typeface="Pretendard Bold"/>
              </a:rPr>
              <a:t>Front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3000" y="4813300"/>
            <a:ext cx="29210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해당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결론의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설명을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써주세요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05300" y="3733800"/>
            <a:ext cx="8382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800" b="false" i="false" u="none" strike="noStrike" spc="500">
                <a:solidFill>
                  <a:srgbClr val="000000"/>
                </a:solidFill>
                <a:latin typeface="Pretendard Bold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05300" y="4368800"/>
            <a:ext cx="29337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2000" b="false" i="false" u="none" strike="noStrike" spc="100">
                <a:solidFill>
                  <a:srgbClr val="000000"/>
                </a:solidFill>
                <a:latin typeface="Pretendard Bold"/>
              </a:rPr>
              <a:t>Back 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67600" y="3759200"/>
            <a:ext cx="368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800" b="false" i="false" u="none" strike="noStrike" spc="500">
                <a:solidFill>
                  <a:srgbClr val="000000"/>
                </a:solidFill>
                <a:latin typeface="Pretendard Bold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67600" y="4394200"/>
            <a:ext cx="29337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2000" b="false" i="false" u="none" strike="noStrike" spc="100">
                <a:solidFill>
                  <a:srgbClr val="000000"/>
                </a:solidFill>
                <a:latin typeface="Pretendard Bold"/>
              </a:rPr>
              <a:t>API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05300" y="4838700"/>
            <a:ext cx="29210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해당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결론의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설명을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써주세요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67600" y="4838700"/>
            <a:ext cx="29210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해당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결론의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설명을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써주세요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79100" y="3619500"/>
            <a:ext cx="28829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766800" y="3619500"/>
            <a:ext cx="28829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721600" y="6464300"/>
            <a:ext cx="54991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79100" y="5270500"/>
            <a:ext cx="2882900" cy="2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766800" y="5270500"/>
            <a:ext cx="28829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0896600" y="6477000"/>
            <a:ext cx="547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532100" y="6159500"/>
            <a:ext cx="1498600" cy="1498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991100" y="6134100"/>
            <a:ext cx="1308100" cy="1435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607300" y="5473700"/>
            <a:ext cx="1536700" cy="1054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43000" y="5435600"/>
            <a:ext cx="1346200" cy="17272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082800" y="6781800"/>
            <a:ext cx="2222500" cy="14605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095500" y="5143500"/>
            <a:ext cx="2832100" cy="1574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594600" y="6794500"/>
            <a:ext cx="2755900" cy="7493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906500" y="5435600"/>
            <a:ext cx="1485900" cy="14859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699500" y="5384800"/>
            <a:ext cx="2209800" cy="1244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889000" y="7899400"/>
            <a:ext cx="3149600" cy="15748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668000" y="5473700"/>
            <a:ext cx="1689100" cy="16891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353300" y="7861300"/>
            <a:ext cx="2997200" cy="114300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10604500" y="3733800"/>
            <a:ext cx="8382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800" b="false" i="false" u="none" strike="noStrike" spc="500">
                <a:solidFill>
                  <a:srgbClr val="000000"/>
                </a:solidFill>
                <a:latin typeface="Pretendard Bold"/>
              </a:rPr>
              <a:t>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604500" y="4406900"/>
            <a:ext cx="2933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2000" b="false" i="false" u="none" strike="noStrike" spc="100">
                <a:solidFill>
                  <a:srgbClr val="000000"/>
                </a:solidFill>
                <a:latin typeface="Pretendard Bold"/>
              </a:rPr>
              <a:t>DB 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766800" y="3759200"/>
            <a:ext cx="3683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800" b="false" i="false" u="none" strike="noStrike" spc="500">
                <a:solidFill>
                  <a:srgbClr val="000000"/>
                </a:solidFill>
                <a:latin typeface="Pretendard Bold"/>
              </a:rPr>
              <a:t>5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766800" y="4432300"/>
            <a:ext cx="2933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2000" b="false" i="false" u="none" strike="noStrike" spc="100">
                <a:solidFill>
                  <a:srgbClr val="000000"/>
                </a:solidFill>
                <a:latin typeface="Pretendard Bold"/>
              </a:rPr>
              <a:t>ETC 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604500" y="4838700"/>
            <a:ext cx="29210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해당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결론의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설명을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써주세요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766800" y="4838700"/>
            <a:ext cx="29210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해당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결론의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설명을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써주세요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600200" y="279400"/>
            <a:ext cx="13893800" cy="1412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20800" y="5969000"/>
            <a:ext cx="116586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8000" b="false" i="false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수행</a:t>
            </a:r>
            <a:r>
              <a:rPr lang="en-US" sz="8000" b="false" i="false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방향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89600" y="2209800"/>
            <a:ext cx="11061700" cy="1117600"/>
          </a:xfrm>
          <a:prstGeom prst="rect">
            <a:avLst/>
          </a:prstGeom>
          <a:effectLst>
            <a:outerShdw dir="5400000" dist="128365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89600" y="3657600"/>
            <a:ext cx="11061700" cy="1117600"/>
          </a:xfrm>
          <a:prstGeom prst="rect">
            <a:avLst/>
          </a:prstGeom>
          <a:effectLst>
            <a:outerShdw dir="5400000" dist="128365" blurRad="0">
              <a:srgbClr val="E6E6E6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89600" y="5105400"/>
            <a:ext cx="11061700" cy="1117600"/>
          </a:xfrm>
          <a:prstGeom prst="rect">
            <a:avLst/>
          </a:prstGeom>
          <a:effectLst>
            <a:outerShdw dir="5400000" dist="128365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89600" y="6540500"/>
            <a:ext cx="11061700" cy="1117600"/>
          </a:xfrm>
          <a:prstGeom prst="rect">
            <a:avLst/>
          </a:prstGeom>
          <a:effectLst>
            <a:outerShdw dir="5400000" dist="128365" blurRad="0">
              <a:srgbClr val="E6E6E6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76900" y="7988300"/>
            <a:ext cx="11061700" cy="1117600"/>
          </a:xfrm>
          <a:prstGeom prst="rect">
            <a:avLst/>
          </a:prstGeom>
          <a:effectLst>
            <a:outerShdw dir="5400000" dist="128365" blurRad="0">
              <a:srgbClr val="E6E6E6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2100" y="1803400"/>
            <a:ext cx="139700" cy="139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454900" y="8280400"/>
            <a:ext cx="8585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수행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방향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21300" y="7696200"/>
            <a:ext cx="2489200" cy="2082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498600" y="1905000"/>
            <a:ext cx="31623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000" b="false" i="false" u="none" strike="noStrike" spc="100">
                <a:solidFill>
                  <a:srgbClr val="000000"/>
                </a:solidFill>
                <a:ea typeface="Pretendard ExtraBold"/>
              </a:rPr>
              <a:t>목차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03400" y="1625600"/>
            <a:ext cx="3098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A0A0A0"/>
                </a:solidFill>
                <a:latin typeface="Anek Bangla Expanded Bold"/>
              </a:rPr>
              <a:t>INDEX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54900" y="2501900"/>
            <a:ext cx="8585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팀소개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257800" y="1917700"/>
            <a:ext cx="2540000" cy="20828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7454900" y="3949700"/>
            <a:ext cx="8585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목적및기대효과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308600" y="3365500"/>
            <a:ext cx="2501900" cy="2082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7454900" y="5397500"/>
            <a:ext cx="8585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앱의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주요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기능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321300" y="4813300"/>
            <a:ext cx="2501900" cy="20828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7454900" y="6832600"/>
            <a:ext cx="8585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기술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334000" y="6248400"/>
            <a:ext cx="2501900" cy="20828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7175500"/>
            <a:ext cx="16002000" cy="2120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365500"/>
            <a:ext cx="7848600" cy="2768600"/>
          </a:xfrm>
          <a:prstGeom prst="rect">
            <a:avLst/>
          </a:prstGeom>
          <a:effectLst>
            <a:outerShdw dir="5400000" dist="128059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73600" y="6210300"/>
            <a:ext cx="787400" cy="596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73300" y="7493000"/>
            <a:ext cx="5575300" cy="596900"/>
          </a:xfrm>
          <a:prstGeom prst="rect">
            <a:avLst/>
          </a:prstGeom>
          <a:effectLst>
            <a:outerShdw dir="5400000" dist="91329" blurRad="0">
              <a:srgbClr val="D8D8D8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83700" y="3365500"/>
            <a:ext cx="7848600" cy="2768600"/>
          </a:xfrm>
          <a:prstGeom prst="rect">
            <a:avLst/>
          </a:prstGeom>
          <a:effectLst>
            <a:outerShdw dir="5400000" dist="128059" blurRad="0">
              <a:srgbClr val="E6E6E6">
                <a:alpha val="10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827000" y="6210300"/>
            <a:ext cx="787400" cy="596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610600" y="8216900"/>
            <a:ext cx="1066800" cy="38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플랫폼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연동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38200" y="1231900"/>
            <a:ext cx="2717800" cy="2616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247900" y="3467100"/>
            <a:ext cx="5626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플랫폼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연동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73200" y="4838700"/>
            <a:ext cx="723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API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연동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26600" y="8026400"/>
            <a:ext cx="723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 Open AI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MySQL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홍보용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메시지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41500" y="8293100"/>
            <a:ext cx="64008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홍보용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메세지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제공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48100" y="7607300"/>
            <a:ext cx="2413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Anek Bangla Expanded Bold"/>
              </a:rPr>
              <a:t>FINAL GOAL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01300" y="3467100"/>
            <a:ext cx="5626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플랫폼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간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성과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비교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제공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39300" y="4394200"/>
            <a:ext cx="7239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카카오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네이버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Meta API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Python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 Word Cloud, Matplotlib, Seaborn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라이브러리를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       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432300" y="3048000"/>
            <a:ext cx="9423400" cy="657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1270000"/>
            <a:ext cx="2413000" cy="2501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시퀀스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다이어그램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53700" y="3517900"/>
            <a:ext cx="6438900" cy="2057400"/>
          </a:xfrm>
          <a:prstGeom prst="rect">
            <a:avLst/>
          </a:prstGeom>
          <a:effectLst>
            <a:outerShdw dir="5400000" dist="126362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845800" y="3746500"/>
            <a:ext cx="266700" cy="21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10000" y="3746500"/>
            <a:ext cx="266700" cy="215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플랫폼별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제품판매량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분석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8200" y="1231900"/>
            <a:ext cx="2717800" cy="2616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061700" y="4292600"/>
            <a:ext cx="5613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플랫폼별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제품판매량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Bold"/>
              </a:rPr>
              <a:t> matplotlib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분석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그래프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45800" y="6743700"/>
            <a:ext cx="62103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인스타샵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네이버스토어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)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들의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API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가져온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플랫폼당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제품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판매량을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python pandas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이용해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분석한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matplotlib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D8D8D8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3479800"/>
            <a:ext cx="16002000" cy="5816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인터페이스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설계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8200" y="1231900"/>
            <a:ext cx="2717800" cy="2616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400300" y="5626100"/>
            <a:ext cx="14732000" cy="152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7700"/>
              </a:lnSpc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- Flask, React, Figma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활용한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앱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인터페이스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제작</a:t>
            </a:r>
          </a:p>
          <a:p>
            <a:pPr algn="l" lvl="0">
              <a:lnSpc>
                <a:spcPct val="157700"/>
              </a:lnSpc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/>
            </a:r>
          </a:p>
          <a:p>
            <a:pPr algn="l" lvl="0">
              <a:lnSpc>
                <a:spcPct val="157700"/>
              </a:lnSpc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- Python, MySQL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이용한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안정적이고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효율적인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서버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개발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D8D8D8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3581400"/>
            <a:ext cx="16002000" cy="5727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추후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진행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방향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8200" y="1231900"/>
            <a:ext cx="2717800" cy="2616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057400" y="4584700"/>
            <a:ext cx="14732000" cy="373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7700"/>
              </a:lnSpc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 - AI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추천의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마케팅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문구를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바탕으로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인스타그램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네이버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등의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플랫폼에도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대응할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구현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예정</a:t>
            </a:r>
          </a:p>
          <a:p>
            <a:pPr algn="l" lvl="0">
              <a:lnSpc>
                <a:spcPct val="157700"/>
              </a:lnSpc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/>
            </a:r>
          </a:p>
          <a:p>
            <a:pPr algn="l" lvl="0">
              <a:lnSpc>
                <a:spcPct val="157700"/>
              </a:lnSpc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- AI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추천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키워드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or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사용자가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키워드를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바탕으로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15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초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내외의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짧은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영상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광고를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자동으로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제작하여</a:t>
            </a:r>
          </a:p>
          <a:p>
            <a:pPr algn="l" lvl="0">
              <a:lnSpc>
                <a:spcPct val="157700"/>
              </a:lnSpc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/>
            </a:r>
          </a:p>
          <a:p>
            <a:pPr algn="l" lvl="0">
              <a:lnSpc>
                <a:spcPct val="157700"/>
              </a:lnSpc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   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인스타그램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스토리와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네이버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광고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유튜브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등의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여러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플랫폼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광고로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업로드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할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구현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예정</a:t>
            </a:r>
          </a:p>
          <a:p>
            <a:pPr algn="l" lvl="0">
              <a:lnSpc>
                <a:spcPct val="157700"/>
              </a:lnSpc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/>
            </a:r>
          </a:p>
          <a:p>
            <a:pPr algn="l" lvl="0">
              <a:lnSpc>
                <a:spcPct val="157700"/>
              </a:lnSpc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기존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카카오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네이버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,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인스타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API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에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국한되지않고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플랫폼들이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연동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될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예정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587500" y="279400"/>
            <a:ext cx="15913100" cy="14160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20800" y="5969000"/>
            <a:ext cx="116586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질의응답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587500" y="622300"/>
            <a:ext cx="20015200" cy="13538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3600" y="1181100"/>
            <a:ext cx="2616200" cy="259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695700"/>
            <a:ext cx="3289300" cy="5168900"/>
          </a:xfrm>
          <a:prstGeom prst="rect">
            <a:avLst/>
          </a:prstGeom>
          <a:effectLst>
            <a:outerShdw dir="5400000" dist="126269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44700" y="4673600"/>
            <a:ext cx="1473200" cy="1778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384800" y="3695700"/>
            <a:ext cx="3289300" cy="5168900"/>
          </a:xfrm>
          <a:prstGeom prst="rect">
            <a:avLst/>
          </a:prstGeom>
          <a:effectLst>
            <a:outerShdw dir="5400000" dist="126269" blurRad="0">
              <a:srgbClr val="E6E6E6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413500" y="4673600"/>
            <a:ext cx="1219200" cy="177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55700" y="3695700"/>
            <a:ext cx="3289300" cy="5168900"/>
          </a:xfrm>
          <a:prstGeom prst="rect">
            <a:avLst/>
          </a:prstGeom>
          <a:effectLst>
            <a:outerShdw dir="5400000" dist="126269" blurRad="0">
              <a:srgbClr val="E6E6E6">
                <a:alpha val="10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719300" y="4673600"/>
            <a:ext cx="1574800" cy="177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13900" y="3695700"/>
            <a:ext cx="3289300" cy="5168900"/>
          </a:xfrm>
          <a:prstGeom prst="rect">
            <a:avLst/>
          </a:prstGeom>
          <a:effectLst>
            <a:outerShdw dir="5400000" dist="126269" blurRad="0">
              <a:srgbClr val="E6E6E6">
                <a:alpha val="100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55300" y="4673600"/>
            <a:ext cx="1219200" cy="1778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134600" y="6680200"/>
            <a:ext cx="2247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유지선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33000" y="7607300"/>
            <a:ext cx="2514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피그마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개발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47300" y="3810000"/>
            <a:ext cx="2222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100">
                <a:solidFill>
                  <a:srgbClr val="FFFFFF"/>
                </a:solidFill>
                <a:ea typeface="Anek Bangla Expanded SemiBold"/>
              </a:rPr>
              <a:t>팀원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소개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업무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분담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63700" y="6680200"/>
            <a:ext cx="2247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조선영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49400" y="7607300"/>
            <a:ext cx="2514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DB ERD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플로우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산출물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관리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76400" y="3810000"/>
            <a:ext cx="2222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100">
                <a:solidFill>
                  <a:srgbClr val="FFFFFF"/>
                </a:solidFill>
                <a:ea typeface="Anek Bangla Expanded SemiBold"/>
              </a:rPr>
              <a:t>팀장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892800" y="6680200"/>
            <a:ext cx="2247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이찬웅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791200" y="7607300"/>
            <a:ext cx="2514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발표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제작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추출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처리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905500" y="3810000"/>
            <a:ext cx="2222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100">
                <a:solidFill>
                  <a:srgbClr val="FFFFFF"/>
                </a:solidFill>
                <a:ea typeface="Anek Bangla Expanded SemiBold"/>
              </a:rPr>
              <a:t>팀원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376400" y="6680200"/>
            <a:ext cx="2247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윤상현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262100" y="7607300"/>
            <a:ext cx="2514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PPT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작성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개발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389100" y="3810000"/>
            <a:ext cx="2222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100">
                <a:solidFill>
                  <a:srgbClr val="FFFFFF"/>
                </a:solidFill>
                <a:ea typeface="Anek Bangla Expanded SemiBold"/>
              </a:rPr>
              <a:t>팀원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600200" y="279400"/>
            <a:ext cx="13741400" cy="1412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20800" y="5969000"/>
            <a:ext cx="116586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8000" b="false" i="false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목적</a:t>
            </a:r>
            <a:r>
              <a:rPr lang="en-US" sz="8000" b="false" i="false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8000" b="false" i="false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기대효과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53700" y="3517900"/>
            <a:ext cx="6438900" cy="2057400"/>
          </a:xfrm>
          <a:prstGeom prst="rect">
            <a:avLst/>
          </a:prstGeom>
          <a:effectLst>
            <a:outerShdw dir="5400000" dist="126362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845800" y="3746500"/>
            <a:ext cx="266700" cy="21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10000" y="3746500"/>
            <a:ext cx="266700" cy="215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프로젝트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목적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061700" y="4292600"/>
            <a:ext cx="5613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자영업자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분석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홍보성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메시지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추천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플랫폼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45800" y="6515100"/>
            <a:ext cx="6210300" cy="173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플랫폼을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운영하는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개인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자영업자를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대상으로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플랫폼별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성과를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분석하고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고객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반응에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기반한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마케팅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문구를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카카오톡으로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발송할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플랫폼을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구축한다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9900" y="4457700"/>
            <a:ext cx="8001000" cy="412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87800" y="38100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72800" y="5600700"/>
            <a:ext cx="58547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34700" y="7251700"/>
            <a:ext cx="58547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125200" y="6311900"/>
            <a:ext cx="317500" cy="279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125200" y="7950200"/>
            <a:ext cx="317500" cy="279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803400" y="3848100"/>
            <a:ext cx="3644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ExtraBold"/>
              </a:rPr>
              <a:t>[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ExtraBold"/>
              </a:rPr>
              <a:t>소상공인시장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ExtraBold"/>
              </a:rPr>
              <a:t>경기동향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ExtraBold"/>
              </a:rPr>
              <a:t> ]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12800" y="1244600"/>
            <a:ext cx="2730500" cy="25908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1760200" y="4749800"/>
            <a:ext cx="4800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문구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기능으로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마케팅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성과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개선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60200" y="6070600"/>
            <a:ext cx="76327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운영에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익숙하지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자영업자도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마케팅을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60200" y="7848600"/>
            <a:ext cx="4800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자영업자는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플랫폼의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구축이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프로젝트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기대효과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3000" y="9169400"/>
            <a:ext cx="15087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9E9E9E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9E9E9E">
                    <a:alpha val="94902"/>
                  </a:srgbClr>
                </a:solidFill>
                <a:ea typeface="Pretendard Regular"/>
              </a:rPr>
              <a:t>출처</a:t>
            </a:r>
            <a:r>
              <a:rPr lang="en-US" sz="2200" b="false" i="false" u="none" strike="noStrike" spc="-100">
                <a:solidFill>
                  <a:srgbClr val="9E9E9E">
                    <a:alpha val="94902"/>
                  </a:srgbClr>
                </a:solidFill>
                <a:latin typeface="Pretendard Regular"/>
              </a:rPr>
              <a:t> : https://www.index.go.kr/unity/potal/main/EachDtlPageDetail.do?idx_cd=1199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14600" y="3136900"/>
            <a:ext cx="13246100" cy="4508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7759700"/>
            <a:ext cx="16002000" cy="1384300"/>
          </a:xfrm>
          <a:prstGeom prst="rect">
            <a:avLst/>
          </a:prstGeom>
          <a:effectLst>
            <a:outerShdw dir="5400000" dist="127279" blurRad="0">
              <a:srgbClr val="D8D8D8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2800" y="1244600"/>
            <a:ext cx="2730500" cy="2590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플랫폼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타켓층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51000" y="8026400"/>
            <a:ext cx="149860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코로나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19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충격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이후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회복세를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보이는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수는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2021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년부터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지속적으로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증가하는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추세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이러한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증가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추세는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앱의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잠재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수요층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확대를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의미하며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타겟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개발의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시장성을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뒷받침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3000" y="9169400"/>
            <a:ext cx="15087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9E9E9E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9E9E9E">
                    <a:alpha val="94902"/>
                  </a:srgbClr>
                </a:solidFill>
                <a:ea typeface="Pretendard Regular"/>
              </a:rPr>
              <a:t>출처</a:t>
            </a:r>
            <a:r>
              <a:rPr lang="en-US" sz="2200" b="false" i="false" u="none" strike="noStrike" spc="-100">
                <a:solidFill>
                  <a:srgbClr val="9E9E9E">
                    <a:alpha val="94902"/>
                  </a:srgbClr>
                </a:solidFill>
                <a:latin typeface="Pretendard Regular"/>
              </a:rPr>
              <a:t> : https://www.index.go.kr/unity/potal/main/EachDtlPageDetail.do?idx_cd=2779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89600" y="2997200"/>
            <a:ext cx="6908800" cy="6642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244600"/>
            <a:ext cx="2730500" cy="2590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DB_ERD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600200" y="279400"/>
            <a:ext cx="13792200" cy="1412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20800" y="5969000"/>
            <a:ext cx="116586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앱의</a:t>
            </a:r>
            <a:r>
              <a:rPr lang="en-US" sz="8000" b="false" i="false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8000" b="false" i="false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기능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